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7EBEF-30EE-451A-B977-7A42236B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0F04D0-7DC1-454F-9CDB-F48FECC3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CE96-62A9-43B7-BE73-197A7E1F5D56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EC34C-F61E-44A4-A9AB-BFA91778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8CD4CE-716A-4586-8A03-B8B52DE3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163-3B9A-4CD7-A426-98DAFE0A0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258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A12D8-5385-48E5-863B-65AB8A41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8F4988-787E-4368-AEB5-9405A43E0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E2DE0-FD37-40BE-9C67-E0B537C67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5CE96-62A9-43B7-BE73-197A7E1F5D56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71EA2-8895-434F-ADB4-79F0F6C73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CCCCA0-D6BE-4FFD-A5F4-9976B1C68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B6163-3B9A-4CD7-A426-98DAFE0A0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58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F863743-58D2-4DAA-B6A8-833C2323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1С:Производственная безопасность. Охрана труда</a:t>
            </a:r>
            <a:endParaRPr lang="ru-RU" altLang="ru-RU" sz="38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6C1D2F-2BA5-4CDF-AB12-A23C8403E6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7663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8CD5494-5D26-41F5-88D7-645F399C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kern="1200">
                <a:solidFill>
                  <a:srgbClr val="FF0000"/>
                </a:solidFill>
              </a:rPr>
              <a:t>Безопасность и отказоустойчивость</a:t>
            </a:r>
            <a:endParaRPr lang="en-US" kern="12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593BD3-30AB-4C53-B31E-B7D69CFD66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64672"/>
      </p:ext>
    </p:extLst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0057E7D-E23D-4DBF-9059-BB5D6198C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>
                <a:solidFill>
                  <a:srgbClr val="CC0000"/>
                </a:solidFill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E0412A-1BC9-479B-A8F0-7377FF86FF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3437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6E838FB-128C-4A33-A753-DDC58270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>
                <a:latin typeface="Calibri" panose="020F0502020204030204" pitchFamily="34" charset="0"/>
              </a:rPr>
              <a:t>Эффекты от внедрения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10234D-343D-43DD-8D0E-2583E55847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264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C8552D7-8CB5-481B-BC68-AC52D354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>
                <a:latin typeface="Calibri" panose="020F0502020204030204" pitchFamily="34" charset="0"/>
              </a:rPr>
              <a:t>Эффекты от внедрения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CA4F9A-A875-4A40-A660-571EC6F764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3834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AE60058-C05C-4DC3-9960-C6B0A182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>
                <a:latin typeface="Calibri" panose="020F0502020204030204" pitchFamily="34" charset="0"/>
              </a:rPr>
              <a:t>Эффекты от внедрения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D499EF-AB7B-4180-B588-9FB3C49D17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8408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9BC52CF-B187-4A70-81FD-814D098F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>
                <a:latin typeface="Calibri" panose="020F0502020204030204" pitchFamily="34" charset="0"/>
              </a:rPr>
              <a:t>Эффекты от внедрения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466B97-7354-41D6-BDE8-D0105155E5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2508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40A7834-232A-4EC0-ACBE-BA0582695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>
                <a:solidFill>
                  <a:srgbClr val="CC0000"/>
                </a:solidFill>
              </a:rPr>
              <a:t>Общие подсистемы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B48B4F-2AB9-4964-A35C-4B44DD4B01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8639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86AC9D3-75CB-4DF2-BC1F-37EE110A9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«1С:Производственная безопасность.</a:t>
            </a:r>
            <a:r>
              <a:rPr lang="en-US" altLang="ru-RU">
                <a:solidFill>
                  <a:srgbClr val="C00000"/>
                </a:solidFill>
              </a:rPr>
              <a:t> </a:t>
            </a:r>
            <a:r>
              <a:rPr lang="ru-RU" altLang="ru-RU">
                <a:solidFill>
                  <a:srgbClr val="C00000"/>
                </a:solidFill>
              </a:rPr>
              <a:t>Охрана труда»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111B3B-EACB-4238-AF79-5B89E8B9A5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7251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109C06C-02E7-4C58-9350-3D73525CB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Начальная страница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60F633-9789-47F4-9808-8B9833285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0486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168FCC4-4AC7-4902-A2D2-5FB772CF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Виджеты- инструмент управления системой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5E0E9C-7854-4864-9A7B-2E7C0A2C9A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4734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3FC7C6D-726D-456C-B772-6D4BDF7E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Виджеты – инструмент управления системой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2993C9-6254-477A-9D8B-D4AB807F96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966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945B08E-DE67-4B2B-957C-21F28EDF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200">
                <a:solidFill>
                  <a:schemeClr val="tx2"/>
                </a:solidFill>
                <a:cs typeface="Arial" panose="020B0604020202020204" pitchFamily="34" charset="0"/>
              </a:rPr>
              <a:t>«1С:Охрана труда» в линейке решений «</a:t>
            </a:r>
            <a:r>
              <a:rPr lang="ru-RU" altLang="ru-RU" sz="2200">
                <a:solidFill>
                  <a:schemeClr val="tx2"/>
                </a:solidFill>
              </a:rPr>
              <a:t>1С:Производственная безопасность»</a:t>
            </a:r>
            <a:endParaRPr lang="ru-RU" altLang="ru-RU" sz="22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CC5249-84D0-40F1-88FC-297B2C16FE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235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9F481C8-822D-41C7-A2AA-7AD63127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«1С:Производственная безопасность.</a:t>
            </a:r>
            <a:r>
              <a:rPr lang="en-US" altLang="ru-RU">
                <a:solidFill>
                  <a:srgbClr val="C00000"/>
                </a:solidFill>
              </a:rPr>
              <a:t> </a:t>
            </a:r>
            <a:r>
              <a:rPr lang="ru-RU" altLang="ru-RU">
                <a:solidFill>
                  <a:srgbClr val="C00000"/>
                </a:solidFill>
              </a:rPr>
              <a:t>Охрана труда»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54BD57-FDBA-4AE0-ADF5-FAC5775A6A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928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F937312-7D3D-48C4-82F7-74333364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Нормативно-техническая документация (НТД)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74F348-0077-4207-A0A5-351637FBF6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6114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9AD6264-5D7E-49F6-950D-25C96394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Нормативно-техническая документация (НТД)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857994-A139-4729-94F6-AEAF74F13E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3847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10490C5-C0C0-421C-9A97-4C22A2DD5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Нормативно-техническая документация (НТД)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9A03EF-62CB-40EB-A5F2-AEEB61B504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840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EE46601-5D30-4588-84C7-85DDAB502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«1С:Производственная безопасность.</a:t>
            </a:r>
            <a:r>
              <a:rPr lang="en-US" altLang="ru-RU">
                <a:solidFill>
                  <a:srgbClr val="C00000"/>
                </a:solidFill>
              </a:rPr>
              <a:t> </a:t>
            </a:r>
            <a:r>
              <a:rPr lang="ru-RU" altLang="ru-RU">
                <a:solidFill>
                  <a:srgbClr val="C00000"/>
                </a:solidFill>
              </a:rPr>
              <a:t>Охрана труда»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1888A-3B30-4233-9EE7-223160CB0C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7923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2FDA1CD-61E2-48F5-8CFD-DBFCC64D8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Раздел «</a:t>
            </a:r>
            <a:r>
              <a:rPr lang="en-US" altLang="ru-RU"/>
              <a:t>COVID-19</a:t>
            </a:r>
            <a:r>
              <a:rPr lang="ru-RU" altLang="ru-RU"/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2F1EEA-0A8C-45C8-8D33-9F8850709B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8005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80E032A-C834-4770-A8D6-A753FC85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Учет сотрудников на рабочих местах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D82C81-CDE6-40DD-BD18-FC3592FD15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0897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60CF1E0-0404-4446-9542-0C912FCFE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Мониторинг </a:t>
            </a:r>
            <a:r>
              <a:rPr lang="en-US" altLang="ru-RU"/>
              <a:t>COVID-19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08D5F5-8D88-4ECE-B53C-92D0B599FC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6345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C99AF89-A8CA-49B9-AF22-162D9D6A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Информирование сотрудников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456B05-8F06-493D-AB6C-F3121CB061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4188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2870AC3-338C-477E-A526-5A66709F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Анкетирование и опросы сотрудников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C5CA7F-412B-4B49-A7FD-EFB22FA442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738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43FA34E-67BE-4741-AE7A-E4C8B5E76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7A764F-8521-47A6-BD35-47BB802405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694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EBAF90F-4D81-4F14-837E-0021AB97A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Мобильное приложение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2F17E4-C34A-444E-B7C6-847431F9D4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9020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2320F2D-6D7D-4FC1-9347-37E6B9F9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«1С:Производственная безопасность.</a:t>
            </a:r>
            <a:r>
              <a:rPr lang="en-US" altLang="ru-RU">
                <a:solidFill>
                  <a:srgbClr val="C00000"/>
                </a:solidFill>
              </a:rPr>
              <a:t> </a:t>
            </a:r>
            <a:r>
              <a:rPr lang="ru-RU" altLang="ru-RU">
                <a:solidFill>
                  <a:srgbClr val="C00000"/>
                </a:solidFill>
              </a:rPr>
              <a:t>Охрана труда»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9E4796-7345-4CBB-AA53-E6EF2BBCA7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9086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11F4821-A30B-4571-BCFF-F3A8103F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Мероприятия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471EDC-D089-4AFC-A6F1-4B32EF1C10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6850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76AB791-E334-430B-B02C-9C21C43AC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Мероприятия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9EF455-67F5-4CE0-ABD2-07FC732536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9182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48B0372-5B3E-4A59-97A3-6DCEB795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Мероприятия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95DB3C-5103-4786-B344-D9A3A04F73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6653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DCD3F51-E033-47AA-8A33-31ACB993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Мероприятия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CAC0E-62AD-45D1-A686-03CFB824FB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6826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9F7DF0D-751E-4A0D-937E-D90BB197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«1С:Производственная безопасность.</a:t>
            </a:r>
            <a:r>
              <a:rPr lang="en-US" altLang="ru-RU">
                <a:solidFill>
                  <a:srgbClr val="C00000"/>
                </a:solidFill>
              </a:rPr>
              <a:t> </a:t>
            </a:r>
            <a:r>
              <a:rPr lang="ru-RU" altLang="ru-RU">
                <a:solidFill>
                  <a:srgbClr val="C00000"/>
                </a:solidFill>
              </a:rPr>
              <a:t>Охрана труда»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A555E5-9C53-4742-A3B1-31A8893274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8212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BF21DE1-158A-4D64-AA91-7120B3B2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Проверки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731C8-F29A-408C-9C6A-1702AB9605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7307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5FCBA0C-32DC-43EA-8701-0665981B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Проверки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3D90AB-FB8E-450E-833C-9B6E24A6AD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7258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7CDA0B5-D6F0-463A-AA5E-5593988D6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Проверки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40B5C4-5175-4770-B4F6-08F1D16FB2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171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BD6E0FE-85AD-4A3C-A5E0-601E53C0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F16768-C7C1-404B-950F-EA4A078691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330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7442490-6193-47AC-9CF4-27C131042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Проверки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99E100-5083-4293-BD6B-E205B9BE34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1925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C5CBE04-750A-43E5-95FC-8F281413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Проверки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E28EAA-C118-4981-8461-8020106AE6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89875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25CB771-4DC1-4E38-AE94-EE494FE36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«1С:Производственная безопасность.</a:t>
            </a:r>
            <a:r>
              <a:rPr lang="en-US" altLang="ru-RU">
                <a:solidFill>
                  <a:srgbClr val="C00000"/>
                </a:solidFill>
              </a:rPr>
              <a:t> </a:t>
            </a:r>
            <a:r>
              <a:rPr lang="ru-RU" altLang="ru-RU">
                <a:solidFill>
                  <a:srgbClr val="C00000"/>
                </a:solidFill>
              </a:rPr>
              <a:t>Охрана труда»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46347-F702-475D-B1D6-258BB25B48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350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30A8357-601E-49EC-98CB-6D86D5E6C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Обучение и проверка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2DBAA2-539D-4D11-8B17-4E36449025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5981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35B1E26-5BD6-4113-B788-CACD61114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Обучение и проверка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B0C3E6-50B5-4995-AD2E-2F695050EC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9897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65E30EE-A381-4244-98BA-DC783502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Обучение и проверка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2C0E26-A882-43C7-AA5E-18136A65DE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8827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570B37F-B57F-4B07-B15E-8133EEC6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«1С:Производственная безопасность.</a:t>
            </a:r>
            <a:r>
              <a:rPr lang="en-US" altLang="ru-RU">
                <a:solidFill>
                  <a:srgbClr val="C00000"/>
                </a:solidFill>
              </a:rPr>
              <a:t> </a:t>
            </a:r>
            <a:r>
              <a:rPr lang="ru-RU" altLang="ru-RU">
                <a:solidFill>
                  <a:srgbClr val="C00000"/>
                </a:solidFill>
              </a:rPr>
              <a:t>Охрана труда»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D66928-5A1E-4B03-B712-3684779BF0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7153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0C84BBD-0B54-4507-9FFB-9C6E72309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Нормативно-справочная информация (НСИ)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FC05E4-E881-4AD2-A9E1-39B0398025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54243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6C4E4E8-83FD-4054-9341-D9E58389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F247A0-05E4-453C-8B18-62DC18CD64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54272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F6CB439-201F-46E5-A296-8AB38DE1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>
                <a:solidFill>
                  <a:srgbClr val="CC0000"/>
                </a:solidFill>
              </a:rPr>
              <a:t>Специализированные подсистемы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CACD7A-FA7D-4573-8AB3-0F55563C7C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2128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FBCFEC8-F169-4FA1-B1C9-312AFEBE9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Схема обмена информацией «Охрана Труда»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4420A6-E4F1-421E-9638-E7EE6F52FA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97113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62E9DAB-26D4-44C6-B02B-2D873E056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«1С:Производственная безопасность.</a:t>
            </a:r>
            <a:r>
              <a:rPr lang="en-US" altLang="ru-RU">
                <a:solidFill>
                  <a:srgbClr val="C00000"/>
                </a:solidFill>
              </a:rPr>
              <a:t> </a:t>
            </a:r>
            <a:r>
              <a:rPr lang="ru-RU" altLang="ru-RU">
                <a:solidFill>
                  <a:srgbClr val="C00000"/>
                </a:solidFill>
              </a:rPr>
              <a:t>Охрана труда»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A99E6D-67F2-4CE3-9171-38A799C79F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6853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641F455-39FB-4841-B154-B98C3FBA9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Раздел «СОУТ»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4B3615-40FB-4E84-9626-C3C408CC34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89451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9262C69-3DED-4CCF-AF9B-36F5AB22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Учет рабочих мест организации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9450F-0587-4638-80D9-AD60D531EF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48765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B7D08A7-F9FC-48C8-9A92-C3FF1610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перечня рабочих мест, подлежащих специальной оценке условий труда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D02AD-B3B8-44F9-9973-6B0DB104C1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75070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39DF69C-3482-4EB4-BBDE-4E418FB2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приказов о проведении специальной оценки условий труда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59D441-CD72-4256-8496-A82A868775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4720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4CB7620-C319-4342-8B1B-53B9AE77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Карты специальной оценки условий труда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A67F8-CCA3-4268-891B-68F462304E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77377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EAEE3BE-103C-46B1-A85E-86600762B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Загрузка результатов СОУТ</a:t>
            </a:r>
            <a:r>
              <a:rPr lang="en-US" altLang="ru-RU"/>
              <a:t> (xml)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41890B-BE3D-4BAC-869C-3C3148B134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6862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1E13EA0-1402-4C88-A57E-E79857C3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отчетов о проведении СОУТ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034894-4C6A-4474-8231-EFFDBF581D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66207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60AECFC-3CDA-4535-BDAA-9CF59DA1C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«1С:Производственная безопасность.</a:t>
            </a:r>
            <a:r>
              <a:rPr lang="en-US" altLang="ru-RU">
                <a:solidFill>
                  <a:srgbClr val="C00000"/>
                </a:solidFill>
              </a:rPr>
              <a:t> </a:t>
            </a:r>
            <a:r>
              <a:rPr lang="ru-RU" altLang="ru-RU">
                <a:solidFill>
                  <a:srgbClr val="C00000"/>
                </a:solidFill>
              </a:rPr>
              <a:t>Охрана труда»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9CE83D-F822-4EA9-98B9-4FB25CB7FF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85316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8C5D739-6C1A-4F32-9F6D-05362C8B1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Раздел «Охрана здоровья»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AA27BA-DD92-4048-A0E7-E0C0B8F716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6924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8936F7A-EF56-475D-8037-290359A1D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Схема обмена данными с внешними системами. Охрана труда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E616A5-80E5-4FB2-815D-1F80212D13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14924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8BAFC8D-D10D-4609-80AD-DE1E605D6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списков контингентов, подлежащих медицинским осмотрам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1903B0-1FC4-4BBC-A5BE-E4DB77F798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87229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4E19D0C-45EA-4E18-9500-0622BD5A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поименных списков лиц, подлежащих медицинскому осмотру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51E431-1391-4353-900D-23B88C315A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32889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25E6597-8776-4E82-95B7-FC5CE96F2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графиков проведения медицинских осмотров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184866-1CCB-4A2D-971F-EB425D62E1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19078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29E2BFA-6C04-4D41-B6B6-07FA8379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Ввод данных результатов проведения медицинских осмотров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F1D782-6218-4E76-A2A2-44CC3EC101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02771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F4AB933-3B54-4A69-86C1-090DB4C0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актов о случае профессиональных заболеваний сотрудников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1EDDB4-ED7B-4E0F-B235-C739307C5C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97182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38A8834-BDB7-4021-9019-C095D5FE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отчета о результатах медицинских осмотров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D213F8-0F61-4A2F-A005-AF280B571E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79024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1D6680E-2B47-4E67-8375-B3A18D8E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Предрейсовые и послерейсовые медосмотры водителей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E7F564-4264-4514-A097-7D6121C9DC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16067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93AD0FD-C114-4A8E-93E6-D951CD890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«1С:Производственная безопасность.</a:t>
            </a:r>
            <a:r>
              <a:rPr lang="en-US" altLang="ru-RU">
                <a:solidFill>
                  <a:srgbClr val="C00000"/>
                </a:solidFill>
              </a:rPr>
              <a:t> </a:t>
            </a:r>
            <a:r>
              <a:rPr lang="ru-RU" altLang="ru-RU">
                <a:solidFill>
                  <a:srgbClr val="C00000"/>
                </a:solidFill>
              </a:rPr>
              <a:t>Охрана труда»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D1457E-121D-40C1-BCC8-C7F6B8AD89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19243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CBFDE37-BD61-4BF9-90BA-22588993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Бизнес-процесс расследования несчастных случаев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7440FD-EB04-4913-80AA-ED6EC0838B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09327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F46766A-90EB-441A-AA6F-A9EE335DB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приказа о создании комиссии по расследованию несчастного случая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0AEBB6-30BD-4414-9803-C8DED50592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4005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34E0AEA-1FB2-4AA4-936F-D149D5480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Возможности мобильного приложения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F51628-279B-4381-9800-F1C011B55C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96752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0F61049-DBD0-46FE-9FC8-86BC95FB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</a:t>
            </a:r>
            <a:r>
              <a:rPr lang="en-US" altLang="ru-RU"/>
              <a:t>c</a:t>
            </a:r>
            <a:r>
              <a:rPr lang="ru-RU" altLang="ru-RU"/>
              <a:t>ообщения о страховом случае на производстве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43746-EC92-4146-AEEF-A58978965D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59054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F8802D8-7FC2-41EC-9393-A33E8AF2D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акта расследования несчастного случая на производстве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E7B47B-707C-44AE-B595-21FA5027CC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48555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E2FD315-2BD6-41A0-9D1B-92CA697F9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сообщения о последствиях несчастного случая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89D437-B646-4DC2-8C8C-6CB026C6ED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46425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0F32763-39F0-4B75-8014-FC0926A5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отчетов по учету несчастных случаев на производстве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89DEC8-01A1-441F-97B8-90FBED7D93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86908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DA29C53-74E6-468C-A254-8548EADC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«1С:Производственная безопасность.</a:t>
            </a:r>
            <a:r>
              <a:rPr lang="en-US" altLang="ru-RU">
                <a:solidFill>
                  <a:srgbClr val="C00000"/>
                </a:solidFill>
              </a:rPr>
              <a:t> </a:t>
            </a:r>
            <a:r>
              <a:rPr lang="ru-RU" altLang="ru-RU">
                <a:solidFill>
                  <a:srgbClr val="C00000"/>
                </a:solidFill>
              </a:rPr>
              <a:t>Охрана труда»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CB480-AEBB-48D4-BC30-29FFA3E2DB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05844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C67A240-D402-4129-8B31-4C3DB33AD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Раздел «СИЗ и СиОС»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AC1B1-448C-4D03-A65D-73470B1938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51035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2337CBC-3EC1-4F09-9F70-DDA35314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cs typeface="Times New Roman" panose="02020603050405020304" pitchFamily="18" charset="0"/>
              </a:rPr>
              <a:t>Формирование норм выдачи СИЗ на основании ТОН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538DB4-91C4-4F0E-B16B-50E4C4ED1A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98897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122772D-B503-4192-B025-CD3AC4C2D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cs typeface="Times New Roman" panose="02020603050405020304" pitchFamily="18" charset="0"/>
              </a:rPr>
              <a:t>Формирование норм выдачи СИЗ на основании ТОН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57878C-40FF-4F96-AE2C-8CDD56925A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78986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17E0FB5-D4B9-42CD-9465-03DAC10E5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cs typeface="Times New Roman" panose="02020603050405020304" pitchFamily="18" charset="0"/>
              </a:rPr>
              <a:t>Формирование норм выдачи СИЗ на основании ТОН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DF0CA3-A96A-4ED7-A8BB-4EA56C342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70332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CFFE778-968B-43FF-AEEF-303F5F93B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cs typeface="Times New Roman" panose="02020603050405020304" pitchFamily="18" charset="0"/>
              </a:rPr>
              <a:t>Формирование норм выдачи СИЗ на основании ТОН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CC4F66-6803-4013-8E1F-4BA3B1B1B3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6777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002DF7B-B338-4600-9021-BB0AA088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A2B4F3-F709-4838-A560-E7B85A770A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46739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4285A29-5D1E-4F75-B355-83E57BC8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cs typeface="Times New Roman" panose="02020603050405020304" pitchFamily="18" charset="0"/>
              </a:rPr>
              <a:t>Формирование норм выдачи СИЗ на основании ТОН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2E06A1-FFBC-48FB-B552-DF2BAA3022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73479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8CEC3C0-62AB-4C5C-B58F-3BDC9522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cs typeface="Times New Roman" panose="02020603050405020304" pitchFamily="18" charset="0"/>
              </a:rPr>
              <a:t>Формирование норм выдачи СИЗ на основании ТОН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0C5FE2-2151-4B3E-BA07-A5C49B6C44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01468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488F601-1020-4941-AAC4-9B6878F7E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cs typeface="Times New Roman" panose="02020603050405020304" pitchFamily="18" charset="0"/>
              </a:rPr>
              <a:t>Формирование норм выдачи СИЗ на основании ТОН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EC2091-4463-49F7-879F-85404EBE34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90292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9746977-4F77-4FC1-BB07-E779D221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перечня средств индивидуальной защиты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F60344-0513-47E6-BCC0-F13E2D9388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10807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61F6268-E833-4F0D-A9A3-DB4238AC5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перечня смывающих и обезвреживающих средств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59C195-2B50-463F-A953-1188CDCB05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22651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EEA36B2-DC8A-4A5F-B903-CE60E34E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норм выдачи СИЗ и СиОС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5DD57A-12AE-49D9-9CDA-959E07DD3C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86472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B09D318-0C19-4086-8042-880B946D2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Расчет потребности в получении средств индивидуальной защиты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27560D-A9A9-4A75-8452-C51620948B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97941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65A7B7D-3419-4719-B6C0-F023734EE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сводного плана закупок СИЗ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7D6BC7-A932-4303-A1B6-5A756493D5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09348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13F30A4-046F-4533-A2FD-A28472783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Учет выданных СИЗ и СиОС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9BF6B4-5E6A-4196-BB48-F5EDB2807D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71905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E015B1E-272C-4B5E-A137-067DA4DE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Возврат средств индивидуальной защиты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DA1CE8-CBFA-4C83-8FD7-5AA9D239AC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374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4FB8A65-9E78-4BBF-96A5-1466C381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Производительность и масштабируемость</a:t>
            </a:r>
            <a:endParaRPr lang="en-US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DB1F5F-2E49-447E-B992-04FB7D6C0C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93920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0674BCF-07BB-407B-9EBD-911066BD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Формирование личных карточек учета выдачи СИЗ и СиОС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12F6E0-AA64-43A9-8A5F-274148003C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57319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93A39DC-4444-47FF-B638-7F16A9291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Распределение задач по ответственным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DBB603-4DE5-4C4F-87A4-A063D731B0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88003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2A32FFF-F92D-4CED-8524-AD87A3640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Распределение задач по ответственным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2E150D-8CE5-4599-8AD0-3F0AA71DE3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23042"/>
      </p:ext>
    </p:extLst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EC89507-04F1-4637-A226-892C6275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Распределение задач по ответственным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AB0EFA-701A-40B4-87EE-FDEEC73E0A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23252"/>
      </p:ext>
    </p:extLst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002DF46-9ECB-4D83-9AFD-3F5AC599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Особенности решения «1С:Производсвенная безопасность. Охрана труда»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ABC414-7F3A-47C3-93CF-0AA5E506F2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41153"/>
      </p:ext>
    </p:extLst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EA3F7BA-60D4-46FD-9210-18761C893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Наряды-допуски:</a:t>
            </a:r>
            <a:br>
              <a:rPr lang="ru-RU" altLang="ru-RU"/>
            </a:br>
            <a:r>
              <a:rPr lang="ru-RU" altLang="ru-RU"/>
              <a:t>Учет нарядов и нарядов-допусков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9B6913-5202-4B85-B39F-ECB726BA6D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65388"/>
      </p:ext>
    </p:extLst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36C6132-0837-4636-9557-318FA3D0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Наряды-допуски:</a:t>
            </a:r>
            <a:br>
              <a:rPr lang="ru-RU" altLang="ru-RU"/>
            </a:br>
            <a:r>
              <a:rPr lang="ru-RU" altLang="ru-RU"/>
              <a:t>Учет нарядов и нарядов-допусков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A92703-F186-44E8-991C-D6ECA2CFA2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86288"/>
      </p:ext>
    </p:extLst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4D3D2B2-71D0-430F-A982-36FF8478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Наряды-допуски:</a:t>
            </a:r>
            <a:br>
              <a:rPr lang="ru-RU" altLang="ru-RU"/>
            </a:br>
            <a:r>
              <a:rPr lang="ru-RU" altLang="ru-RU"/>
              <a:t>Учет нарядов и нарядов-допусков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0BE30-9AB1-4341-B806-961231C649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21662"/>
      </p:ext>
    </p:extLst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9A8045B-98F2-4128-A198-1F5EA8940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Календарь специалиста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08CFF0-25F0-491D-9268-431FE6FB69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46586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435F2AF-A462-4E29-9F9C-2DFA7878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Синхронизация данных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1C86FC-CC0C-4E81-BEE1-0B96C26533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115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</Words>
  <Application>Microsoft Office PowerPoint</Application>
  <PresentationFormat>Экран (4:3)</PresentationFormat>
  <Paragraphs>96</Paragraphs>
  <Slides>100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5" baseType="lpstr">
      <vt:lpstr>Arial</vt:lpstr>
      <vt:lpstr>Calibri</vt:lpstr>
      <vt:lpstr>Calibri Light</vt:lpstr>
      <vt:lpstr>Times New Roman</vt:lpstr>
      <vt:lpstr>Тема Office</vt:lpstr>
      <vt:lpstr>1С:Производственная безопасность. Охрана труда</vt:lpstr>
      <vt:lpstr>«1С:Охрана труда» в линейке решений «1С:Производственная безопасность»</vt:lpstr>
      <vt:lpstr>Презентация PowerPoint</vt:lpstr>
      <vt:lpstr>Презентация PowerPoint</vt:lpstr>
      <vt:lpstr>Схема обмена информацией «Охрана Труда»</vt:lpstr>
      <vt:lpstr>Схема обмена данными с внешними системами. Охрана труда</vt:lpstr>
      <vt:lpstr>Возможности мобильного приложения</vt:lpstr>
      <vt:lpstr>Презентация PowerPoint</vt:lpstr>
      <vt:lpstr>Производительность и масштабируемость</vt:lpstr>
      <vt:lpstr>Безопасность и отказоустойчивость</vt:lpstr>
      <vt:lpstr>Эффекты от внедрения системы</vt:lpstr>
      <vt:lpstr>Эффекты от внедрения системы</vt:lpstr>
      <vt:lpstr>Эффекты от внедрения системы</vt:lpstr>
      <vt:lpstr>Эффекты от внедрения системы</vt:lpstr>
      <vt:lpstr>Общие подсистемы</vt:lpstr>
      <vt:lpstr>«1С:Производственная безопасность. Охрана труда»</vt:lpstr>
      <vt:lpstr>Начальная страница</vt:lpstr>
      <vt:lpstr>Виджеты- инструмент управления системой</vt:lpstr>
      <vt:lpstr>Виджеты – инструмент управления системой</vt:lpstr>
      <vt:lpstr>«1С:Производственная безопасность. Охрана труда»</vt:lpstr>
      <vt:lpstr>Нормативно-техническая документация (НТД)</vt:lpstr>
      <vt:lpstr>Нормативно-техническая документация (НТД)</vt:lpstr>
      <vt:lpstr>Нормативно-техническая документация (НТД)</vt:lpstr>
      <vt:lpstr>«1С:Производственная безопасность. Охрана труда»</vt:lpstr>
      <vt:lpstr>Раздел «COVID-19»</vt:lpstr>
      <vt:lpstr>Учет сотрудников на рабочих местах</vt:lpstr>
      <vt:lpstr>Мониторинг COVID-19</vt:lpstr>
      <vt:lpstr>Информирование сотрудников</vt:lpstr>
      <vt:lpstr>Анкетирование и опросы сотрудников</vt:lpstr>
      <vt:lpstr>Мобильное приложение</vt:lpstr>
      <vt:lpstr>«1С:Производственная безопасность. Охрана труда»</vt:lpstr>
      <vt:lpstr>Мероприятия</vt:lpstr>
      <vt:lpstr>Мероприятия</vt:lpstr>
      <vt:lpstr>Мероприятия</vt:lpstr>
      <vt:lpstr>Мероприятия</vt:lpstr>
      <vt:lpstr>«1С:Производственная безопасность. Охрана труда»</vt:lpstr>
      <vt:lpstr>Проверки</vt:lpstr>
      <vt:lpstr>Проверки</vt:lpstr>
      <vt:lpstr>Проверки</vt:lpstr>
      <vt:lpstr>Проверки</vt:lpstr>
      <vt:lpstr>Проверки</vt:lpstr>
      <vt:lpstr>«1С:Производственная безопасность. Охрана труда»</vt:lpstr>
      <vt:lpstr>Обучение и проверка знаний</vt:lpstr>
      <vt:lpstr>Обучение и проверка знаний</vt:lpstr>
      <vt:lpstr>Обучение и проверка знаний</vt:lpstr>
      <vt:lpstr>«1С:Производственная безопасность. Охрана труда»</vt:lpstr>
      <vt:lpstr>Нормативно-справочная информация (НСИ)</vt:lpstr>
      <vt:lpstr>Презентация PowerPoint</vt:lpstr>
      <vt:lpstr>Специализированные подсистемы</vt:lpstr>
      <vt:lpstr>«1С:Производственная безопасность. Охрана труда»</vt:lpstr>
      <vt:lpstr>Раздел «СОУТ»</vt:lpstr>
      <vt:lpstr>Учет рабочих мест организации</vt:lpstr>
      <vt:lpstr>Формирование перечня рабочих мест, подлежащих специальной оценке условий труда</vt:lpstr>
      <vt:lpstr>Формирование приказов о проведении специальной оценки условий труда</vt:lpstr>
      <vt:lpstr>Карты специальной оценки условий труда</vt:lpstr>
      <vt:lpstr>Загрузка результатов СОУТ (xml)</vt:lpstr>
      <vt:lpstr>Формирование отчетов о проведении СОУТ</vt:lpstr>
      <vt:lpstr>«1С:Производственная безопасность. Охрана труда»</vt:lpstr>
      <vt:lpstr>Раздел «Охрана здоровья»</vt:lpstr>
      <vt:lpstr>Формирование списков контингентов, подлежащих медицинским осмотрам</vt:lpstr>
      <vt:lpstr>Формирование поименных списков лиц, подлежащих медицинскому осмотру</vt:lpstr>
      <vt:lpstr>Формирование графиков проведения медицинских осмотров</vt:lpstr>
      <vt:lpstr>Ввод данных результатов проведения медицинских осмотров </vt:lpstr>
      <vt:lpstr>Формирование актов о случае профессиональных заболеваний сотрудников </vt:lpstr>
      <vt:lpstr>Формирование отчета о результатах медицинских осмотров</vt:lpstr>
      <vt:lpstr>Предрейсовые и послерейсовые медосмотры водителей</vt:lpstr>
      <vt:lpstr>«1С:Производственная безопасность. Охрана труда»</vt:lpstr>
      <vt:lpstr>Бизнес-процесс расследования несчастных случаев</vt:lpstr>
      <vt:lpstr>Формирование приказа о создании комиссии по расследованию несчастного случая</vt:lpstr>
      <vt:lpstr>Формирование cообщения о страховом случае на производстве</vt:lpstr>
      <vt:lpstr>Формирование акта расследования несчастного случая на производстве</vt:lpstr>
      <vt:lpstr>Формирование сообщения о последствиях несчастного случая</vt:lpstr>
      <vt:lpstr>Формирование отчетов по учету несчастных случаев на производстве</vt:lpstr>
      <vt:lpstr>«1С:Производственная безопасность. Охрана труда»</vt:lpstr>
      <vt:lpstr>Раздел «СИЗ и СиОС»</vt:lpstr>
      <vt:lpstr>Формирование норм выдачи СИЗ на основании ТОН</vt:lpstr>
      <vt:lpstr>Формирование норм выдачи СИЗ на основании ТОН</vt:lpstr>
      <vt:lpstr>Формирование норм выдачи СИЗ на основании ТОН</vt:lpstr>
      <vt:lpstr>Формирование норм выдачи СИЗ на основании ТОН</vt:lpstr>
      <vt:lpstr>Формирование норм выдачи СИЗ на основании ТОН</vt:lpstr>
      <vt:lpstr>Формирование норм выдачи СИЗ на основании ТОН</vt:lpstr>
      <vt:lpstr>Формирование норм выдачи СИЗ на основании ТОН</vt:lpstr>
      <vt:lpstr>Формирование перечня средств индивидуальной защиты</vt:lpstr>
      <vt:lpstr>Формирование перечня смывающих и обезвреживающих средств</vt:lpstr>
      <vt:lpstr>Формирование норм выдачи СИЗ и СиОС </vt:lpstr>
      <vt:lpstr>Расчет потребности в получении средств индивидуальной защиты</vt:lpstr>
      <vt:lpstr>Формирование сводного плана закупок СИЗ</vt:lpstr>
      <vt:lpstr>Учет выданных СИЗ и СиОС</vt:lpstr>
      <vt:lpstr>Возврат средств индивидуальной защиты</vt:lpstr>
      <vt:lpstr>Формирование личных карточек учета выдачи СИЗ и СиОС</vt:lpstr>
      <vt:lpstr>Распределение задач по ответственным</vt:lpstr>
      <vt:lpstr>Распределение задач по ответственным</vt:lpstr>
      <vt:lpstr>Распределение задач по ответственным</vt:lpstr>
      <vt:lpstr>Особенности решения «1С:Производсвенная безопасность. Охрана труда»</vt:lpstr>
      <vt:lpstr>Наряды-допуски: Учет нарядов и нарядов-допусков</vt:lpstr>
      <vt:lpstr>Наряды-допуски: Учет нарядов и нарядов-допусков</vt:lpstr>
      <vt:lpstr>Наряды-допуски: Учет нарядов и нарядов-допусков</vt:lpstr>
      <vt:lpstr>Календарь специалиста</vt:lpstr>
      <vt:lpstr>Синхронизация данных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1С:Производственная безопасность. Охрана труда</dc:title>
  <dc:creator>Лукаш Максим Евгеньевич</dc:creator>
  <cp:lastModifiedBy>Лукаш Максим Евгеньевич</cp:lastModifiedBy>
  <cp:revision>1</cp:revision>
  <dcterms:created xsi:type="dcterms:W3CDTF">2020-10-28T07:11:55Z</dcterms:created>
  <dcterms:modified xsi:type="dcterms:W3CDTF">2020-10-28T07:11:55Z</dcterms:modified>
</cp:coreProperties>
</file>